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d1bc542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9d1bc542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9d1f65c0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9d1f65c0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9d1f65c0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9d1f65c0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9d1f65c0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99d1f65c0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99d1f65c0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99d1f65c0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99d1f65c0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99d1f65c0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9d1f65c0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99d1f65c0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9d1f65c0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9d1f65c0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6c19c186c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6c19c186c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9f3d6cea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9f3d6cea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For interactive use of the data, we chose to use an HTML display with javascript functions.  On this slide are screenshots, showing how the website would be used.  Lists of cards from each format of Magic the Gathering were compiled into drop down menus.  A user can find cards that they own or are currently using in their personal deck, add them to the list labeled “Your Deck” by clicking the “Add Card” button, and then click the “Links” button to display Suggested Decklists that include the added cards.  The decklists are displayed as the links from our scraped data.  As seen in the left picture, adding a few cards will populate several decks, while the right picture shows that this list of suggestions can be pared down by adding more cards to the “Your Deck” panel. </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c19c186c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6c19c186c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9f3d6cea8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9f3d6cea8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c19c186c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6c19c186c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99d1f65c0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99d1f65c0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9d1f65c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9d1f65c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bc211c5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9bc211c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99d1f65c0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99d1f65c0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c19c186c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c19c186c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9d1f65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9d1f65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github.com/Mickie-n-s/MTG_Project/blob/MSNSbranch/Scraping.ipynb" TargetMode="External"/><Relationship Id="rId4" Type="http://schemas.openxmlformats.org/officeDocument/2006/relationships/hyperlink" Target="https://github.com/Mickie-n-s/MTG_Project/blob/MSNSbranch/Cleaning.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tgtop8.com/" TargetMode="External"/><Relationship Id="rId4" Type="http://schemas.openxmlformats.org/officeDocument/2006/relationships/hyperlink" Target="https://mtgjs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Magic The Gathering Deck </a:t>
            </a:r>
            <a:r>
              <a:rPr lang="en"/>
              <a:t>Suggester</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tool that can suggest cards based on recent tournament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For Cards Manufactured </a:t>
            </a:r>
            <a:endParaRPr/>
          </a:p>
        </p:txBody>
      </p:sp>
      <p:sp>
        <p:nvSpPr>
          <p:cNvPr id="348" name="Google Shape;348;p22"/>
          <p:cNvSpPr txBox="1"/>
          <p:nvPr>
            <p:ph idx="1" type="body"/>
          </p:nvPr>
        </p:nvSpPr>
        <p:spPr>
          <a:xfrm flipH="1" rot="10800000">
            <a:off x="7193950" y="598575"/>
            <a:ext cx="1478700" cy="158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349" name="Google Shape;349;p22"/>
          <p:cNvPicPr preferRelativeResize="0"/>
          <p:nvPr/>
        </p:nvPicPr>
        <p:blipFill>
          <a:blip r:embed="rId3">
            <a:alphaModFix/>
          </a:blip>
          <a:stretch>
            <a:fillRect/>
          </a:stretch>
        </p:blipFill>
        <p:spPr>
          <a:xfrm>
            <a:off x="207400" y="2565625"/>
            <a:ext cx="2575225" cy="2370375"/>
          </a:xfrm>
          <a:prstGeom prst="rect">
            <a:avLst/>
          </a:prstGeom>
          <a:noFill/>
          <a:ln>
            <a:noFill/>
          </a:ln>
        </p:spPr>
      </p:pic>
      <p:sp>
        <p:nvSpPr>
          <p:cNvPr id="350" name="Google Shape;350;p22"/>
          <p:cNvSpPr txBox="1"/>
          <p:nvPr/>
        </p:nvSpPr>
        <p:spPr>
          <a:xfrm>
            <a:off x="323213" y="1990050"/>
            <a:ext cx="234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Mana Cost For Red, Green, and Blue Cards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51" name="Google Shape;351;p22"/>
          <p:cNvPicPr preferRelativeResize="0"/>
          <p:nvPr/>
        </p:nvPicPr>
        <p:blipFill>
          <a:blip r:embed="rId4">
            <a:alphaModFix/>
          </a:blip>
          <a:stretch>
            <a:fillRect/>
          </a:stretch>
        </p:blipFill>
        <p:spPr>
          <a:xfrm>
            <a:off x="3284347" y="2568806"/>
            <a:ext cx="2343599" cy="2364005"/>
          </a:xfrm>
          <a:prstGeom prst="rect">
            <a:avLst/>
          </a:prstGeom>
          <a:noFill/>
          <a:ln>
            <a:noFill/>
          </a:ln>
        </p:spPr>
      </p:pic>
      <p:sp>
        <p:nvSpPr>
          <p:cNvPr id="352" name="Google Shape;352;p22"/>
          <p:cNvSpPr txBox="1"/>
          <p:nvPr/>
        </p:nvSpPr>
        <p:spPr>
          <a:xfrm>
            <a:off x="3072000" y="1950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Mana Cost For Blue, Black, and White  Cards </a:t>
            </a:r>
            <a:endParaRPr/>
          </a:p>
        </p:txBody>
      </p:sp>
      <p:pic>
        <p:nvPicPr>
          <p:cNvPr id="353" name="Google Shape;353;p22"/>
          <p:cNvPicPr preferRelativeResize="0"/>
          <p:nvPr/>
        </p:nvPicPr>
        <p:blipFill>
          <a:blip r:embed="rId5">
            <a:alphaModFix/>
          </a:blip>
          <a:stretch>
            <a:fillRect/>
          </a:stretch>
        </p:blipFill>
        <p:spPr>
          <a:xfrm>
            <a:off x="6197950" y="2596271"/>
            <a:ext cx="2343601" cy="2319428"/>
          </a:xfrm>
          <a:prstGeom prst="rect">
            <a:avLst/>
          </a:prstGeom>
          <a:noFill/>
          <a:ln>
            <a:noFill/>
          </a:ln>
        </p:spPr>
      </p:pic>
      <p:sp>
        <p:nvSpPr>
          <p:cNvPr id="354" name="Google Shape;354;p22"/>
          <p:cNvSpPr txBox="1"/>
          <p:nvPr/>
        </p:nvSpPr>
        <p:spPr>
          <a:xfrm>
            <a:off x="5945800" y="19500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Mana Cost For White, Red, and Green Cards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0" name="Google Shape;360;p23"/>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1" name="Google Shape;361;p23"/>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23"/>
          <p:cNvPicPr preferRelativeResize="0"/>
          <p:nvPr/>
        </p:nvPicPr>
        <p:blipFill>
          <a:blip r:embed="rId3">
            <a:alphaModFix/>
          </a:blip>
          <a:stretch>
            <a:fillRect/>
          </a:stretch>
        </p:blipFill>
        <p:spPr>
          <a:xfrm>
            <a:off x="260695" y="0"/>
            <a:ext cx="862261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a Format?</a:t>
            </a:r>
            <a:endParaRPr/>
          </a:p>
        </p:txBody>
      </p:sp>
      <p:sp>
        <p:nvSpPr>
          <p:cNvPr id="368" name="Google Shape;368;p24"/>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format is a ruleset where a different subset of cards are legal to use. For our purposes we are looking at the most played competitive formats- Modern, Standard, Legacy, Vintage, Historic, Pauper and Pioneer.</a:t>
            </a:r>
            <a:endParaRPr/>
          </a:p>
        </p:txBody>
      </p:sp>
      <p:sp>
        <p:nvSpPr>
          <p:cNvPr id="369" name="Google Shape;369;p2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Since each format is distinct, our tool needed to have the ability to select data from a given format without any noise </a:t>
            </a:r>
            <a:r>
              <a:rPr lang="en"/>
              <a:t>from the others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5" name="Google Shape;375;p2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6" name="Google Shape;376;p2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25"/>
          <p:cNvPicPr preferRelativeResize="0"/>
          <p:nvPr/>
        </p:nvPicPr>
        <p:blipFill>
          <a:blip r:embed="rId3">
            <a:alphaModFix/>
          </a:blip>
          <a:stretch>
            <a:fillRect/>
          </a:stretch>
        </p:blipFill>
        <p:spPr>
          <a:xfrm>
            <a:off x="260695" y="0"/>
            <a:ext cx="8622610" cy="5143500"/>
          </a:xfrm>
          <a:prstGeom prst="rect">
            <a:avLst/>
          </a:prstGeom>
          <a:noFill/>
          <a:ln>
            <a:noFill/>
          </a:ln>
        </p:spPr>
      </p:pic>
      <p:sp>
        <p:nvSpPr>
          <p:cNvPr id="378" name="Google Shape;378;p25"/>
          <p:cNvSpPr/>
          <p:nvPr/>
        </p:nvSpPr>
        <p:spPr>
          <a:xfrm>
            <a:off x="487275" y="609100"/>
            <a:ext cx="7187400" cy="3588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4" name="Google Shape;384;p26"/>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5" name="Google Shape;385;p26"/>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26"/>
          <p:cNvPicPr preferRelativeResize="0"/>
          <p:nvPr/>
        </p:nvPicPr>
        <p:blipFill>
          <a:blip r:embed="rId3">
            <a:alphaModFix/>
          </a:blip>
          <a:stretch>
            <a:fillRect/>
          </a:stretch>
        </p:blipFill>
        <p:spPr>
          <a:xfrm>
            <a:off x="260695" y="0"/>
            <a:ext cx="8622610" cy="5143500"/>
          </a:xfrm>
          <a:prstGeom prst="rect">
            <a:avLst/>
          </a:prstGeom>
          <a:noFill/>
          <a:ln>
            <a:noFill/>
          </a:ln>
        </p:spPr>
      </p:pic>
      <p:sp>
        <p:nvSpPr>
          <p:cNvPr id="387" name="Google Shape;387;p26"/>
          <p:cNvSpPr/>
          <p:nvPr/>
        </p:nvSpPr>
        <p:spPr>
          <a:xfrm>
            <a:off x="3701975" y="1008400"/>
            <a:ext cx="5217900" cy="4135200"/>
          </a:xfrm>
          <a:prstGeom prst="rect">
            <a:avLst/>
          </a:prstGeom>
          <a:no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Tournament Info:</a:t>
            </a:r>
            <a:endParaRPr/>
          </a:p>
        </p:txBody>
      </p:sp>
      <p:sp>
        <p:nvSpPr>
          <p:cNvPr id="393" name="Google Shape;393;p2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4" name="Google Shape;394;p2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5" name="Google Shape;395;p27"/>
          <p:cNvPicPr preferRelativeResize="0"/>
          <p:nvPr/>
        </p:nvPicPr>
        <p:blipFill>
          <a:blip r:embed="rId3">
            <a:alphaModFix/>
          </a:blip>
          <a:stretch>
            <a:fillRect/>
          </a:stretch>
        </p:blipFill>
        <p:spPr>
          <a:xfrm>
            <a:off x="47375" y="1292922"/>
            <a:ext cx="9144000" cy="3802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Code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MTG Top 8 code</a:t>
            </a:r>
            <a:endParaRPr/>
          </a:p>
        </p:txBody>
      </p:sp>
      <p:sp>
        <p:nvSpPr>
          <p:cNvPr id="406" name="Google Shape;406;p2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Scraping and assembling the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code scrapes the MTGtop8 website and creates a list of each decklist in a given format.</a:t>
            </a:r>
            <a:endParaRPr/>
          </a:p>
        </p:txBody>
      </p:sp>
      <p:sp>
        <p:nvSpPr>
          <p:cNvPr id="407" name="Google Shape;407;p29"/>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4"/>
              </a:rPr>
              <a:t>Cleaning and analyzing the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Then we transform the data into a form that the machine learning algorithm can interpret and compare the decks to each other.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0"/>
          <p:cNvPicPr preferRelativeResize="0"/>
          <p:nvPr/>
        </p:nvPicPr>
        <p:blipFill>
          <a:blip r:embed="rId3">
            <a:alphaModFix/>
          </a:blip>
          <a:stretch>
            <a:fillRect/>
          </a:stretch>
        </p:blipFill>
        <p:spPr>
          <a:xfrm>
            <a:off x="488525" y="319725"/>
            <a:ext cx="1862875" cy="1817282"/>
          </a:xfrm>
          <a:prstGeom prst="rect">
            <a:avLst/>
          </a:prstGeom>
          <a:noFill/>
          <a:ln>
            <a:noFill/>
          </a:ln>
        </p:spPr>
      </p:pic>
      <p:sp>
        <p:nvSpPr>
          <p:cNvPr id="413" name="Google Shape;413;p30"/>
          <p:cNvSpPr txBox="1"/>
          <p:nvPr/>
        </p:nvSpPr>
        <p:spPr>
          <a:xfrm>
            <a:off x="919113" y="2199550"/>
            <a:ext cx="100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Standard</a:t>
            </a:r>
            <a:endParaRPr>
              <a:latin typeface="Nunito"/>
              <a:ea typeface="Nunito"/>
              <a:cs typeface="Nunito"/>
              <a:sym typeface="Nunito"/>
            </a:endParaRPr>
          </a:p>
        </p:txBody>
      </p:sp>
      <p:pic>
        <p:nvPicPr>
          <p:cNvPr id="414" name="Google Shape;414;p30"/>
          <p:cNvPicPr preferRelativeResize="0"/>
          <p:nvPr/>
        </p:nvPicPr>
        <p:blipFill>
          <a:blip r:embed="rId4">
            <a:alphaModFix/>
          </a:blip>
          <a:stretch>
            <a:fillRect/>
          </a:stretch>
        </p:blipFill>
        <p:spPr>
          <a:xfrm>
            <a:off x="2574125" y="319713"/>
            <a:ext cx="1862875" cy="1817275"/>
          </a:xfrm>
          <a:prstGeom prst="rect">
            <a:avLst/>
          </a:prstGeom>
          <a:noFill/>
          <a:ln>
            <a:noFill/>
          </a:ln>
        </p:spPr>
      </p:pic>
      <p:sp>
        <p:nvSpPr>
          <p:cNvPr id="415" name="Google Shape;415;p30"/>
          <p:cNvSpPr txBox="1"/>
          <p:nvPr/>
        </p:nvSpPr>
        <p:spPr>
          <a:xfrm>
            <a:off x="3004700" y="2199550"/>
            <a:ext cx="100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Modern</a:t>
            </a:r>
            <a:endParaRPr>
              <a:latin typeface="Nunito"/>
              <a:ea typeface="Nunito"/>
              <a:cs typeface="Nunito"/>
              <a:sym typeface="Nunito"/>
            </a:endParaRPr>
          </a:p>
        </p:txBody>
      </p:sp>
      <p:pic>
        <p:nvPicPr>
          <p:cNvPr id="416" name="Google Shape;416;p30"/>
          <p:cNvPicPr preferRelativeResize="0"/>
          <p:nvPr/>
        </p:nvPicPr>
        <p:blipFill>
          <a:blip r:embed="rId5">
            <a:alphaModFix/>
          </a:blip>
          <a:stretch>
            <a:fillRect/>
          </a:stretch>
        </p:blipFill>
        <p:spPr>
          <a:xfrm>
            <a:off x="4659725" y="382272"/>
            <a:ext cx="1862875" cy="1817279"/>
          </a:xfrm>
          <a:prstGeom prst="rect">
            <a:avLst/>
          </a:prstGeom>
          <a:noFill/>
          <a:ln>
            <a:noFill/>
          </a:ln>
        </p:spPr>
      </p:pic>
      <p:sp>
        <p:nvSpPr>
          <p:cNvPr id="417" name="Google Shape;417;p30"/>
          <p:cNvSpPr txBox="1"/>
          <p:nvPr/>
        </p:nvSpPr>
        <p:spPr>
          <a:xfrm>
            <a:off x="5235813" y="2199550"/>
            <a:ext cx="7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legacy</a:t>
            </a:r>
            <a:endParaRPr>
              <a:latin typeface="Nunito"/>
              <a:ea typeface="Nunito"/>
              <a:cs typeface="Nunito"/>
              <a:sym typeface="Nunito"/>
            </a:endParaRPr>
          </a:p>
        </p:txBody>
      </p:sp>
      <p:pic>
        <p:nvPicPr>
          <p:cNvPr id="418" name="Google Shape;418;p30"/>
          <p:cNvPicPr preferRelativeResize="0"/>
          <p:nvPr/>
        </p:nvPicPr>
        <p:blipFill>
          <a:blip r:embed="rId6">
            <a:alphaModFix/>
          </a:blip>
          <a:stretch>
            <a:fillRect/>
          </a:stretch>
        </p:blipFill>
        <p:spPr>
          <a:xfrm>
            <a:off x="6745325" y="382272"/>
            <a:ext cx="1862875" cy="1817290"/>
          </a:xfrm>
          <a:prstGeom prst="rect">
            <a:avLst/>
          </a:prstGeom>
          <a:noFill/>
          <a:ln>
            <a:noFill/>
          </a:ln>
        </p:spPr>
      </p:pic>
      <p:sp>
        <p:nvSpPr>
          <p:cNvPr id="419" name="Google Shape;419;p30"/>
          <p:cNvSpPr txBox="1"/>
          <p:nvPr/>
        </p:nvSpPr>
        <p:spPr>
          <a:xfrm>
            <a:off x="7223313" y="2199550"/>
            <a:ext cx="9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Pioneer</a:t>
            </a:r>
            <a:endParaRPr>
              <a:latin typeface="Nunito"/>
              <a:ea typeface="Nunito"/>
              <a:cs typeface="Nunito"/>
              <a:sym typeface="Nunito"/>
            </a:endParaRPr>
          </a:p>
        </p:txBody>
      </p:sp>
      <p:pic>
        <p:nvPicPr>
          <p:cNvPr id="420" name="Google Shape;420;p30"/>
          <p:cNvPicPr preferRelativeResize="0"/>
          <p:nvPr/>
        </p:nvPicPr>
        <p:blipFill>
          <a:blip r:embed="rId7">
            <a:alphaModFix/>
          </a:blip>
          <a:stretch>
            <a:fillRect/>
          </a:stretch>
        </p:blipFill>
        <p:spPr>
          <a:xfrm>
            <a:off x="449300" y="2662295"/>
            <a:ext cx="1862875" cy="1817279"/>
          </a:xfrm>
          <a:prstGeom prst="rect">
            <a:avLst/>
          </a:prstGeom>
          <a:noFill/>
          <a:ln>
            <a:noFill/>
          </a:ln>
        </p:spPr>
      </p:pic>
      <p:sp>
        <p:nvSpPr>
          <p:cNvPr id="421" name="Google Shape;421;p30"/>
          <p:cNvSpPr txBox="1"/>
          <p:nvPr/>
        </p:nvSpPr>
        <p:spPr>
          <a:xfrm>
            <a:off x="994938" y="4622400"/>
            <a:ext cx="77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historic</a:t>
            </a:r>
            <a:endParaRPr>
              <a:latin typeface="Nunito"/>
              <a:ea typeface="Nunito"/>
              <a:cs typeface="Nunito"/>
              <a:sym typeface="Nunito"/>
            </a:endParaRPr>
          </a:p>
        </p:txBody>
      </p:sp>
      <p:pic>
        <p:nvPicPr>
          <p:cNvPr id="422" name="Google Shape;422;p30"/>
          <p:cNvPicPr preferRelativeResize="0"/>
          <p:nvPr/>
        </p:nvPicPr>
        <p:blipFill>
          <a:blip r:embed="rId8">
            <a:alphaModFix/>
          </a:blip>
          <a:stretch>
            <a:fillRect/>
          </a:stretch>
        </p:blipFill>
        <p:spPr>
          <a:xfrm>
            <a:off x="6745325" y="2662295"/>
            <a:ext cx="1862875" cy="1817279"/>
          </a:xfrm>
          <a:prstGeom prst="rect">
            <a:avLst/>
          </a:prstGeom>
          <a:noFill/>
          <a:ln>
            <a:noFill/>
          </a:ln>
        </p:spPr>
      </p:pic>
      <p:sp>
        <p:nvSpPr>
          <p:cNvPr id="423" name="Google Shape;423;p30"/>
          <p:cNvSpPr txBox="1"/>
          <p:nvPr/>
        </p:nvSpPr>
        <p:spPr>
          <a:xfrm>
            <a:off x="6745350" y="4479575"/>
            <a:ext cx="8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Vintage</a:t>
            </a:r>
            <a:endParaRPr>
              <a:latin typeface="Nunito"/>
              <a:ea typeface="Nunito"/>
              <a:cs typeface="Nunito"/>
              <a:sym typeface="Nunito"/>
            </a:endParaRPr>
          </a:p>
        </p:txBody>
      </p:sp>
      <p:pic>
        <p:nvPicPr>
          <p:cNvPr id="424" name="Google Shape;424;p30"/>
          <p:cNvPicPr preferRelativeResize="0"/>
          <p:nvPr/>
        </p:nvPicPr>
        <p:blipFill>
          <a:blip r:embed="rId9">
            <a:alphaModFix/>
          </a:blip>
          <a:stretch>
            <a:fillRect/>
          </a:stretch>
        </p:blipFill>
        <p:spPr>
          <a:xfrm>
            <a:off x="3597315" y="2805101"/>
            <a:ext cx="1862875" cy="1817300"/>
          </a:xfrm>
          <a:prstGeom prst="rect">
            <a:avLst/>
          </a:prstGeom>
          <a:noFill/>
          <a:ln>
            <a:noFill/>
          </a:ln>
        </p:spPr>
      </p:pic>
      <p:sp>
        <p:nvSpPr>
          <p:cNvPr id="425" name="Google Shape;425;p30"/>
          <p:cNvSpPr txBox="1"/>
          <p:nvPr/>
        </p:nvSpPr>
        <p:spPr>
          <a:xfrm>
            <a:off x="4186200" y="4622400"/>
            <a:ext cx="77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pauper</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Interactive Display</a:t>
            </a:r>
            <a:endParaRPr/>
          </a:p>
        </p:txBody>
      </p:sp>
      <p:pic>
        <p:nvPicPr>
          <p:cNvPr id="431" name="Google Shape;431;p31"/>
          <p:cNvPicPr preferRelativeResize="0"/>
          <p:nvPr/>
        </p:nvPicPr>
        <p:blipFill>
          <a:blip r:embed="rId3">
            <a:alphaModFix/>
          </a:blip>
          <a:stretch>
            <a:fillRect/>
          </a:stretch>
        </p:blipFill>
        <p:spPr>
          <a:xfrm>
            <a:off x="152400" y="1437475"/>
            <a:ext cx="4296248" cy="3553627"/>
          </a:xfrm>
          <a:prstGeom prst="rect">
            <a:avLst/>
          </a:prstGeom>
          <a:noFill/>
          <a:ln>
            <a:noFill/>
          </a:ln>
        </p:spPr>
      </p:pic>
      <p:pic>
        <p:nvPicPr>
          <p:cNvPr id="432" name="Google Shape;432;p31"/>
          <p:cNvPicPr preferRelativeResize="0"/>
          <p:nvPr/>
        </p:nvPicPr>
        <p:blipFill>
          <a:blip r:embed="rId4">
            <a:alphaModFix/>
          </a:blip>
          <a:stretch>
            <a:fillRect/>
          </a:stretch>
        </p:blipFill>
        <p:spPr>
          <a:xfrm>
            <a:off x="4601048" y="1750275"/>
            <a:ext cx="4017684" cy="32408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Magic?</a:t>
            </a:r>
            <a:endParaRPr/>
          </a:p>
        </p:txBody>
      </p:sp>
      <p:sp>
        <p:nvSpPr>
          <p:cNvPr id="284" name="Google Shape;284;p14"/>
          <p:cNvSpPr txBox="1"/>
          <p:nvPr>
            <p:ph idx="4294967295"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is Magic the Gathering?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Interactive Display</a:t>
            </a:r>
            <a:endParaRPr/>
          </a:p>
        </p:txBody>
      </p:sp>
      <p:pic>
        <p:nvPicPr>
          <p:cNvPr id="438" name="Google Shape;438;p32"/>
          <p:cNvPicPr preferRelativeResize="0"/>
          <p:nvPr/>
        </p:nvPicPr>
        <p:blipFill>
          <a:blip r:embed="rId3">
            <a:alphaModFix/>
          </a:blip>
          <a:stretch>
            <a:fillRect/>
          </a:stretch>
        </p:blipFill>
        <p:spPr>
          <a:xfrm>
            <a:off x="152400" y="1750275"/>
            <a:ext cx="2896274" cy="3240825"/>
          </a:xfrm>
          <a:prstGeom prst="rect">
            <a:avLst/>
          </a:prstGeom>
          <a:noFill/>
          <a:ln>
            <a:noFill/>
          </a:ln>
        </p:spPr>
      </p:pic>
      <p:pic>
        <p:nvPicPr>
          <p:cNvPr id="439" name="Google Shape;439;p32"/>
          <p:cNvPicPr preferRelativeResize="0"/>
          <p:nvPr/>
        </p:nvPicPr>
        <p:blipFill>
          <a:blip r:embed="rId4">
            <a:alphaModFix/>
          </a:blip>
          <a:stretch>
            <a:fillRect/>
          </a:stretch>
        </p:blipFill>
        <p:spPr>
          <a:xfrm>
            <a:off x="3201074" y="1750275"/>
            <a:ext cx="5790524" cy="28754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Magic is a game with a massive audience and massive complexity</a:t>
            </a:r>
            <a:endParaRPr/>
          </a:p>
        </p:txBody>
      </p:sp>
      <p:sp>
        <p:nvSpPr>
          <p:cNvPr id="290" name="Google Shape;290;p1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Magic has </a:t>
            </a:r>
            <a:r>
              <a:rPr b="1" lang="en" sz="1400"/>
              <a:t>over 40 million</a:t>
            </a:r>
            <a:r>
              <a:rPr lang="en" sz="1400"/>
              <a:t> active players, many of </a:t>
            </a:r>
            <a:r>
              <a:rPr lang="en" sz="1400"/>
              <a:t>whom compete in tournaments held around the world.</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with over </a:t>
            </a:r>
            <a:r>
              <a:rPr b="1" lang="en" sz="1400"/>
              <a:t>20,000 unique cards, </a:t>
            </a:r>
            <a:r>
              <a:rPr lang="en" sz="1400"/>
              <a:t>choosing what cards go into your deck can be a difficult undertaking.</a:t>
            </a:r>
            <a:endParaRPr sz="1400"/>
          </a:p>
          <a:p>
            <a:pPr indent="0" lvl="0" marL="457200" rtl="0" algn="l">
              <a:spcBef>
                <a:spcPts val="1200"/>
              </a:spcBef>
              <a:spcAft>
                <a:spcPts val="1200"/>
              </a:spcAft>
              <a:buNone/>
            </a:pPr>
            <a:r>
              <a:t/>
            </a:r>
            <a:endParaRPr sz="1400"/>
          </a:p>
        </p:txBody>
      </p:sp>
      <p:pic>
        <p:nvPicPr>
          <p:cNvPr id="291" name="Google Shape;291;p15"/>
          <p:cNvPicPr preferRelativeResize="0"/>
          <p:nvPr/>
        </p:nvPicPr>
        <p:blipFill>
          <a:blip r:embed="rId3">
            <a:alphaModFix/>
          </a:blip>
          <a:stretch>
            <a:fillRect/>
          </a:stretch>
        </p:blipFill>
        <p:spPr>
          <a:xfrm>
            <a:off x="5003700" y="2241987"/>
            <a:ext cx="3639325" cy="203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on a card?</a:t>
            </a:r>
            <a:endParaRPr/>
          </a:p>
        </p:txBody>
      </p:sp>
      <p:sp>
        <p:nvSpPr>
          <p:cNvPr id="297" name="Google Shape;297;p16"/>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8" name="Google Shape;298;p16"/>
          <p:cNvSpPr txBox="1"/>
          <p:nvPr>
            <p:ph idx="2" type="body"/>
          </p:nvPr>
        </p:nvSpPr>
        <p:spPr>
          <a:xfrm>
            <a:off x="5404475" y="1740088"/>
            <a:ext cx="34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Each card has a unique combination of abilities and traits.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For our purposes, we focused on a select few most relevant traits. </a:t>
            </a:r>
            <a:endParaRPr/>
          </a:p>
          <a:p>
            <a:pPr indent="-298450" lvl="1" marL="914400" rtl="0" algn="l">
              <a:spcBef>
                <a:spcPts val="0"/>
              </a:spcBef>
              <a:spcAft>
                <a:spcPts val="0"/>
              </a:spcAft>
              <a:buSzPts val="1100"/>
              <a:buChar char="○"/>
            </a:pPr>
            <a:r>
              <a:rPr lang="en"/>
              <a:t>Namely, we focused on card names, mana cost, and power and </a:t>
            </a:r>
            <a:r>
              <a:rPr lang="en"/>
              <a:t>toughness</a:t>
            </a:r>
            <a:r>
              <a:rPr lang="en"/>
              <a:t> for creatures.</a:t>
            </a:r>
            <a:endParaRPr/>
          </a:p>
        </p:txBody>
      </p:sp>
      <p:pic>
        <p:nvPicPr>
          <p:cNvPr id="299" name="Google Shape;299;p16"/>
          <p:cNvPicPr preferRelativeResize="0"/>
          <p:nvPr/>
        </p:nvPicPr>
        <p:blipFill>
          <a:blip r:embed="rId3">
            <a:alphaModFix/>
          </a:blip>
          <a:stretch>
            <a:fillRect/>
          </a:stretch>
        </p:blipFill>
        <p:spPr>
          <a:xfrm>
            <a:off x="710256" y="1259496"/>
            <a:ext cx="4617594" cy="3502775"/>
          </a:xfrm>
          <a:prstGeom prst="rect">
            <a:avLst/>
          </a:prstGeom>
          <a:noFill/>
          <a:ln>
            <a:noFill/>
          </a:ln>
        </p:spPr>
      </p:pic>
      <p:sp>
        <p:nvSpPr>
          <p:cNvPr id="300" name="Google Shape;300;p16"/>
          <p:cNvSpPr txBox="1"/>
          <p:nvPr/>
        </p:nvSpPr>
        <p:spPr>
          <a:xfrm>
            <a:off x="1875300" y="4762275"/>
            <a:ext cx="228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Nunito"/>
                <a:ea typeface="Nunito"/>
                <a:cs typeface="Nunito"/>
                <a:sym typeface="Nunito"/>
              </a:rPr>
              <a:t>Image source: https://mtg.fandom.com/wiki/Parts_of_a_card</a:t>
            </a:r>
            <a:endParaRPr sz="6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in a deck?</a:t>
            </a:r>
            <a:endParaRPr/>
          </a:p>
        </p:txBody>
      </p:sp>
      <p:sp>
        <p:nvSpPr>
          <p:cNvPr id="306" name="Google Shape;306;p17"/>
          <p:cNvSpPr txBox="1"/>
          <p:nvPr>
            <p:ph idx="1" type="body"/>
          </p:nvPr>
        </p:nvSpPr>
        <p:spPr>
          <a:xfrm>
            <a:off x="248025" y="1597875"/>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deck is a collection of at least 75 cards, no more than four of which can share the same name. </a:t>
            </a:r>
            <a:endParaRPr/>
          </a:p>
          <a:p>
            <a:pPr indent="0" lvl="0" marL="0" rtl="0" algn="l">
              <a:spcBef>
                <a:spcPts val="1200"/>
              </a:spcBef>
              <a:spcAft>
                <a:spcPts val="0"/>
              </a:spcAft>
              <a:buNone/>
            </a:pPr>
            <a:r>
              <a:rPr lang="en"/>
              <a:t>Here you can see an exemplar decklist.</a:t>
            </a:r>
            <a:endParaRPr/>
          </a:p>
          <a:p>
            <a:pPr indent="0" lvl="0" marL="0" rtl="0" algn="l">
              <a:spcBef>
                <a:spcPts val="1200"/>
              </a:spcBef>
              <a:spcAft>
                <a:spcPts val="1200"/>
              </a:spcAft>
              <a:buNone/>
            </a:pPr>
            <a:r>
              <a:t/>
            </a:r>
            <a:endParaRPr/>
          </a:p>
        </p:txBody>
      </p:sp>
      <p:pic>
        <p:nvPicPr>
          <p:cNvPr id="307" name="Google Shape;307;p17"/>
          <p:cNvPicPr preferRelativeResize="0"/>
          <p:nvPr/>
        </p:nvPicPr>
        <p:blipFill>
          <a:blip r:embed="rId3">
            <a:alphaModFix/>
          </a:blip>
          <a:stretch>
            <a:fillRect/>
          </a:stretch>
        </p:blipFill>
        <p:spPr>
          <a:xfrm>
            <a:off x="4042151" y="1748029"/>
            <a:ext cx="4804074" cy="2241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Magic Cards</a:t>
            </a:r>
            <a:endParaRPr/>
          </a:p>
        </p:txBody>
      </p:sp>
      <p:sp>
        <p:nvSpPr>
          <p:cNvPr id="313" name="Google Shape;313;p18"/>
          <p:cNvSpPr txBox="1"/>
          <p:nvPr>
            <p:ph idx="1" type="body"/>
          </p:nvPr>
        </p:nvSpPr>
        <p:spPr>
          <a:xfrm>
            <a:off x="404750" y="1446425"/>
            <a:ext cx="5470500" cy="281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Magic is built upon two major concepts: The Mana System and the color wheel. </a:t>
            </a:r>
            <a:endParaRPr/>
          </a:p>
          <a:p>
            <a:pPr indent="0" lvl="0" marL="0" rtl="0" algn="l">
              <a:spcBef>
                <a:spcPts val="1200"/>
              </a:spcBef>
              <a:spcAft>
                <a:spcPts val="0"/>
              </a:spcAft>
              <a:buNone/>
            </a:pPr>
            <a:r>
              <a:rPr lang="en"/>
              <a:t>In the clustering graphs, there is symmetry that goes on in some graphs. This demonstrates the designer’s intentional balancing between the colors. </a:t>
            </a:r>
            <a:endParaRPr/>
          </a:p>
          <a:p>
            <a:pPr indent="0" lvl="0" marL="0" rtl="0" algn="l">
              <a:spcBef>
                <a:spcPts val="1200"/>
              </a:spcBef>
              <a:spcAft>
                <a:spcPts val="0"/>
              </a:spcAft>
              <a:buNone/>
            </a:pPr>
            <a:r>
              <a:rPr lang="en"/>
              <a:t>In the color wheel, according to Richard Garfield, each color has a central goal and default strategy, (W-peace, U-perfection, G-harmony, R-freedom, B-satisfaction) </a:t>
            </a:r>
            <a:endParaRPr/>
          </a:p>
          <a:p>
            <a:pPr indent="0" lvl="0" marL="0" rtl="0" algn="l">
              <a:spcBef>
                <a:spcPts val="1200"/>
              </a:spcBef>
              <a:spcAft>
                <a:spcPts val="0"/>
              </a:spcAft>
              <a:buNone/>
            </a:pPr>
            <a:r>
              <a:rPr lang="en"/>
              <a:t>In addition, the five colors disagree with one another in different ways. There are five central conflicts between the colors on </a:t>
            </a:r>
            <a:r>
              <a:rPr lang="en"/>
              <a:t>opposite</a:t>
            </a:r>
            <a:r>
              <a:rPr lang="en"/>
              <a:t> sides of the wheel, comparing and contrasting with one another. </a:t>
            </a:r>
            <a:endParaRPr/>
          </a:p>
          <a:p>
            <a:pPr indent="0" lvl="0" marL="0" rtl="0" algn="l">
              <a:spcBef>
                <a:spcPts val="1200"/>
              </a:spcBef>
              <a:spcAft>
                <a:spcPts val="1200"/>
              </a:spcAft>
              <a:buNone/>
            </a:pPr>
            <a:r>
              <a:t/>
            </a:r>
            <a:endParaRPr/>
          </a:p>
        </p:txBody>
      </p:sp>
      <p:pic>
        <p:nvPicPr>
          <p:cNvPr id="314" name="Google Shape;314;p18"/>
          <p:cNvPicPr preferRelativeResize="0"/>
          <p:nvPr/>
        </p:nvPicPr>
        <p:blipFill>
          <a:blip r:embed="rId3">
            <a:alphaModFix/>
          </a:blip>
          <a:stretch>
            <a:fillRect/>
          </a:stretch>
        </p:blipFill>
        <p:spPr>
          <a:xfrm>
            <a:off x="6494675" y="1189663"/>
            <a:ext cx="1869626" cy="1575400"/>
          </a:xfrm>
          <a:prstGeom prst="rect">
            <a:avLst/>
          </a:prstGeom>
          <a:noFill/>
          <a:ln>
            <a:noFill/>
          </a:ln>
        </p:spPr>
      </p:pic>
      <p:pic>
        <p:nvPicPr>
          <p:cNvPr id="315" name="Google Shape;315;p18"/>
          <p:cNvPicPr preferRelativeResize="0"/>
          <p:nvPr/>
        </p:nvPicPr>
        <p:blipFill>
          <a:blip r:embed="rId4">
            <a:alphaModFix/>
          </a:blip>
          <a:stretch>
            <a:fillRect/>
          </a:stretch>
        </p:blipFill>
        <p:spPr>
          <a:xfrm>
            <a:off x="6494663" y="3477700"/>
            <a:ext cx="1777611" cy="1575401"/>
          </a:xfrm>
          <a:prstGeom prst="rect">
            <a:avLst/>
          </a:prstGeom>
          <a:noFill/>
          <a:ln>
            <a:noFill/>
          </a:ln>
        </p:spPr>
      </p:pic>
      <p:sp>
        <p:nvSpPr>
          <p:cNvPr id="316" name="Google Shape;316;p18"/>
          <p:cNvSpPr txBox="1"/>
          <p:nvPr/>
        </p:nvSpPr>
        <p:spPr>
          <a:xfrm>
            <a:off x="6494688" y="598575"/>
            <a:ext cx="186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What Different Cards Disagree On </a:t>
            </a:r>
            <a:endParaRPr>
              <a:latin typeface="Nunito"/>
              <a:ea typeface="Nunito"/>
              <a:cs typeface="Nunito"/>
              <a:sym typeface="Nunito"/>
            </a:endParaRPr>
          </a:p>
        </p:txBody>
      </p:sp>
      <p:sp>
        <p:nvSpPr>
          <p:cNvPr id="317" name="Google Shape;317;p18"/>
          <p:cNvSpPr txBox="1"/>
          <p:nvPr/>
        </p:nvSpPr>
        <p:spPr>
          <a:xfrm>
            <a:off x="6325675" y="2862100"/>
            <a:ext cx="211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What Different Cards Agree On</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our data, and what use is it?</a:t>
            </a:r>
            <a:endParaRPr/>
          </a:p>
        </p:txBody>
      </p:sp>
      <p:sp>
        <p:nvSpPr>
          <p:cNvPr id="328" name="Google Shape;328;p2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acquired came from two sites; </a:t>
            </a:r>
            <a:r>
              <a:rPr lang="en" u="sng">
                <a:solidFill>
                  <a:schemeClr val="hlink"/>
                </a:solidFill>
                <a:hlinkClick r:id="rId3"/>
              </a:rPr>
              <a:t>https://www.mtgtop 8.com/</a:t>
            </a:r>
            <a:r>
              <a:rPr lang="en"/>
              <a:t> and </a:t>
            </a:r>
            <a:r>
              <a:rPr lang="en" u="sng">
                <a:solidFill>
                  <a:schemeClr val="hlink"/>
                </a:solidFill>
                <a:hlinkClick r:id="rId4"/>
              </a:rPr>
              <a:t>https://mtgjson.com/</a:t>
            </a:r>
            <a:endParaRPr/>
          </a:p>
          <a:p>
            <a:pPr indent="0" lvl="0" marL="0" rtl="0" algn="l">
              <a:spcBef>
                <a:spcPts val="1200"/>
              </a:spcBef>
              <a:spcAft>
                <a:spcPts val="1200"/>
              </a:spcAft>
              <a:buNone/>
            </a:pPr>
            <a:r>
              <a:t/>
            </a:r>
            <a:endParaRPr/>
          </a:p>
        </p:txBody>
      </p:sp>
      <p:sp>
        <p:nvSpPr>
          <p:cNvPr id="329" name="Google Shape;329;p20"/>
          <p:cNvSpPr txBox="1"/>
          <p:nvPr>
            <p:ph idx="2" type="body"/>
          </p:nvPr>
        </p:nvSpPr>
        <p:spPr>
          <a:xfrm>
            <a:off x="4876575"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For Cards Manufactured</a:t>
            </a:r>
            <a:endParaRPr/>
          </a:p>
        </p:txBody>
      </p:sp>
      <p:pic>
        <p:nvPicPr>
          <p:cNvPr id="335" name="Google Shape;335;p21"/>
          <p:cNvPicPr preferRelativeResize="0"/>
          <p:nvPr/>
        </p:nvPicPr>
        <p:blipFill>
          <a:blip r:embed="rId3">
            <a:alphaModFix/>
          </a:blip>
          <a:stretch>
            <a:fillRect/>
          </a:stretch>
        </p:blipFill>
        <p:spPr>
          <a:xfrm>
            <a:off x="25" y="1855800"/>
            <a:ext cx="2760346" cy="1977151"/>
          </a:xfrm>
          <a:prstGeom prst="rect">
            <a:avLst/>
          </a:prstGeom>
          <a:noFill/>
          <a:ln>
            <a:noFill/>
          </a:ln>
        </p:spPr>
      </p:pic>
      <p:sp>
        <p:nvSpPr>
          <p:cNvPr id="336" name="Google Shape;336;p21"/>
          <p:cNvSpPr txBox="1"/>
          <p:nvPr/>
        </p:nvSpPr>
        <p:spPr>
          <a:xfrm>
            <a:off x="231075" y="1455600"/>
            <a:ext cx="204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Mana Cost </a:t>
            </a:r>
            <a:endParaRPr>
              <a:latin typeface="Nunito"/>
              <a:ea typeface="Nunito"/>
              <a:cs typeface="Nunito"/>
              <a:sym typeface="Nunito"/>
            </a:endParaRPr>
          </a:p>
        </p:txBody>
      </p:sp>
      <p:pic>
        <p:nvPicPr>
          <p:cNvPr id="337" name="Google Shape;337;p21"/>
          <p:cNvPicPr preferRelativeResize="0"/>
          <p:nvPr/>
        </p:nvPicPr>
        <p:blipFill>
          <a:blip r:embed="rId4">
            <a:alphaModFix/>
          </a:blip>
          <a:stretch>
            <a:fillRect/>
          </a:stretch>
        </p:blipFill>
        <p:spPr>
          <a:xfrm>
            <a:off x="2760400" y="1855800"/>
            <a:ext cx="2232673" cy="1977149"/>
          </a:xfrm>
          <a:prstGeom prst="rect">
            <a:avLst/>
          </a:prstGeom>
          <a:noFill/>
          <a:ln>
            <a:noFill/>
          </a:ln>
        </p:spPr>
      </p:pic>
      <p:sp>
        <p:nvSpPr>
          <p:cNvPr id="338" name="Google Shape;338;p21"/>
          <p:cNvSpPr txBox="1"/>
          <p:nvPr/>
        </p:nvSpPr>
        <p:spPr>
          <a:xfrm>
            <a:off x="2908188" y="1197675"/>
            <a:ext cx="204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Power </a:t>
            </a:r>
            <a:r>
              <a:rPr lang="en">
                <a:latin typeface="Nunito"/>
                <a:ea typeface="Nunito"/>
                <a:cs typeface="Nunito"/>
                <a:sym typeface="Nunito"/>
              </a:rPr>
              <a:t>and</a:t>
            </a:r>
            <a:r>
              <a:rPr lang="en">
                <a:latin typeface="Nunito"/>
                <a:ea typeface="Nunito"/>
                <a:cs typeface="Nunito"/>
                <a:sym typeface="Nunito"/>
              </a:rPr>
              <a:t> Toughness</a:t>
            </a:r>
            <a:endParaRPr>
              <a:latin typeface="Nunito"/>
              <a:ea typeface="Nunito"/>
              <a:cs typeface="Nunito"/>
              <a:sym typeface="Nunito"/>
            </a:endParaRPr>
          </a:p>
        </p:txBody>
      </p:sp>
      <p:pic>
        <p:nvPicPr>
          <p:cNvPr id="339" name="Google Shape;339;p21"/>
          <p:cNvPicPr preferRelativeResize="0"/>
          <p:nvPr/>
        </p:nvPicPr>
        <p:blipFill>
          <a:blip r:embed="rId5">
            <a:alphaModFix/>
          </a:blip>
          <a:stretch>
            <a:fillRect/>
          </a:stretch>
        </p:blipFill>
        <p:spPr>
          <a:xfrm>
            <a:off x="5026750" y="1815725"/>
            <a:ext cx="2133900" cy="1944725"/>
          </a:xfrm>
          <a:prstGeom prst="rect">
            <a:avLst/>
          </a:prstGeom>
          <a:noFill/>
          <a:ln>
            <a:noFill/>
          </a:ln>
        </p:spPr>
      </p:pic>
      <p:sp>
        <p:nvSpPr>
          <p:cNvPr id="340" name="Google Shape;340;p21"/>
          <p:cNvSpPr txBox="1"/>
          <p:nvPr/>
        </p:nvSpPr>
        <p:spPr>
          <a:xfrm>
            <a:off x="5190425" y="1197675"/>
            <a:ext cx="213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Mana Value vs. Creatures</a:t>
            </a:r>
            <a:endParaRPr>
              <a:latin typeface="Nunito"/>
              <a:ea typeface="Nunito"/>
              <a:cs typeface="Nunito"/>
              <a:sym typeface="Nunito"/>
            </a:endParaRPr>
          </a:p>
        </p:txBody>
      </p:sp>
      <p:pic>
        <p:nvPicPr>
          <p:cNvPr id="341" name="Google Shape;341;p21"/>
          <p:cNvPicPr preferRelativeResize="0"/>
          <p:nvPr/>
        </p:nvPicPr>
        <p:blipFill>
          <a:blip r:embed="rId6">
            <a:alphaModFix/>
          </a:blip>
          <a:stretch>
            <a:fillRect/>
          </a:stretch>
        </p:blipFill>
        <p:spPr>
          <a:xfrm>
            <a:off x="7160650" y="1831400"/>
            <a:ext cx="1875899" cy="1913363"/>
          </a:xfrm>
          <a:prstGeom prst="rect">
            <a:avLst/>
          </a:prstGeom>
          <a:noFill/>
          <a:ln>
            <a:noFill/>
          </a:ln>
        </p:spPr>
      </p:pic>
      <p:sp>
        <p:nvSpPr>
          <p:cNvPr id="342" name="Google Shape;342;p21"/>
          <p:cNvSpPr txBox="1"/>
          <p:nvPr/>
        </p:nvSpPr>
        <p:spPr>
          <a:xfrm>
            <a:off x="7160475" y="1089975"/>
            <a:ext cx="187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Creatures vs Toughness</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